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6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D8240-368F-C455-DDBF-E0B78310A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98BB47-0B67-DE68-3CBA-F2C20371E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DC5602-F3EB-5D78-1D7B-799790AB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F3F934-99AE-97A5-E810-7C08E67A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D1567B-F219-8EC1-4483-4F35F140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49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066637-D8FA-34BE-BB95-7DBB9E59C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8E5F8E1-8F49-5590-1A26-7013B7E83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589DC9-3EA3-54F8-292E-E5A71E763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0CDB31-71B9-A4F7-5219-F1FB1727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1FED3F-094A-561A-E26C-9A0F3D9C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36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601CA7F-3969-D804-77F1-49307D327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B8EBC4-387A-3DA7-5B9E-C45BB0B9E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0B4925-CEDD-2D2E-1815-C40D6A76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016BCA-3184-5E89-C1F9-BDAF6089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990E7D-9BBF-B289-4D9A-04D4DA25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50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5D43F-F020-9F6C-6AA3-A1953E38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C8D44E-BCA0-7CB5-79D2-A07DAFEAD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07AEA4-A497-4EA3-2FD1-392D964A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A6CD02-7586-5A03-CD4C-544A8532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5894F0-5767-A9D8-8CF1-C3D1AFB8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17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1F415-FFBD-6D35-114E-47F1CA526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ACAF52-5582-3648-7192-3BF99F43C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2228C4-91A7-E9EB-F85C-B6B4408E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D93F89-8A39-D4FA-1CE8-ABF929313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55AD6C-EFC7-33EB-2D0B-CBFD4134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49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567B6F-BB72-7312-D906-A7FA5B46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BC8FB4-7B2B-A58F-F9FC-E68CDDCF0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2A6764-0DA4-62AA-B4B6-5F8875A1F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D832D9-DB97-6958-5BD4-AE7B4113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9E9DDA-26BA-B8F0-9424-124452D3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F22A1B-72BC-540F-34DD-08F50D5D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04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0AE2CB-688E-C75E-C072-911D94E5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E84157-6555-AFB7-87A0-029BD48EC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84FC7D-E363-57E5-04A9-AC5833570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ECB8062-7C05-B21D-6AA2-B5D857957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DF0892-2C45-B613-5628-7523D3136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2813F3-D713-0857-EDB3-C9E0788D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34FC3E4-85D1-10DE-5E3E-9C469224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BC36A4-C374-CF7B-01E8-E2C737D4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71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4E59BE-8668-6474-EEB9-B3284E4A2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42CBCAB-1627-11BA-89D0-F4A10DB6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B701D1-0E18-2D40-14C6-274748E0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7697DF-776D-D8D8-2529-ACAE9B44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2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8E424C-9EFB-DC9F-4EFA-0E3AF58D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6901A14-1EA2-C510-478E-0DFF46A8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80091D-4750-58FC-2C60-D1011F7C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80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1EF74-8156-7F93-BFB8-CD92FF9E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BB5B6E-6390-1DF4-0F07-D956BB9BD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83B483-871C-71B9-81AC-9D7771C1A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00D27F-8F68-B4B4-67DF-4030016F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E7F8C0-3CE0-3E9A-7573-C7B5CA53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8DE4C7-F331-4BBC-AD7A-2D439562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21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50D139-7C25-5FC9-C749-5D1BAE9D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A165AC-A005-979B-1C7F-2C6317CAE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0BAA2B-882C-FF2A-6428-E2FA23BED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C779B0-C34C-8AF6-0C8A-DBE4073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3DAFBB-6DA4-97EE-13E7-164A8101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BD5E73-0073-3DCD-2749-1D5598546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36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C1744F7-D9C8-5F3F-754E-E578AB8E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271407-9493-C113-CB14-16E67FE18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11CEBB-7796-2BE2-66DF-AA654913A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33F3-097F-EB4D-93EB-9F510C3C8713}" type="datetimeFigureOut">
              <a:rPr lang="it-IT" smtClean="0"/>
              <a:t>29/03/23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368D8D-F8C7-C268-7A7F-A40C51543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662B8A-263C-DA6B-959A-5D2330365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FF4E4-96DE-8845-85D5-02892E9D4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3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5.jpeg"/><Relationship Id="rId17" Type="http://schemas.microsoft.com/office/2007/relationships/hdphoto" Target="../media/hdphoto5.wdp"/><Relationship Id="rId2" Type="http://schemas.openxmlformats.org/officeDocument/2006/relationships/image" Target="../media/image8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11.jpeg"/><Relationship Id="rId15" Type="http://schemas.openxmlformats.org/officeDocument/2006/relationships/image" Target="../media/image17.jpeg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216B6441-C796-B0DC-BBF7-312F48EF3725}"/>
              </a:ext>
            </a:extLst>
          </p:cNvPr>
          <p:cNvGrpSpPr/>
          <p:nvPr/>
        </p:nvGrpSpPr>
        <p:grpSpPr>
          <a:xfrm>
            <a:off x="4487822" y="14867"/>
            <a:ext cx="3232826" cy="3115801"/>
            <a:chOff x="798517" y="103782"/>
            <a:chExt cx="3731442" cy="3774786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76EA050-DA68-1C53-9516-F391F2824352}"/>
                </a:ext>
              </a:extLst>
            </p:cNvPr>
            <p:cNvGrpSpPr/>
            <p:nvPr/>
          </p:nvGrpSpPr>
          <p:grpSpPr>
            <a:xfrm>
              <a:off x="798517" y="103782"/>
              <a:ext cx="3731442" cy="3774786"/>
              <a:chOff x="851069" y="587257"/>
              <a:chExt cx="3731442" cy="3774786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8266B73A-BC92-5B68-5BF3-AF4215E91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081766">
                <a:off x="882870" y="587257"/>
                <a:ext cx="3699641" cy="3774786"/>
              </a:xfrm>
              <a:prstGeom prst="rect">
                <a:avLst/>
              </a:prstGeom>
            </p:spPr>
          </p:pic>
          <p:sp>
            <p:nvSpPr>
              <p:cNvPr id="6" name="Rettangolo con angoli arrotondati 5">
                <a:extLst>
                  <a:ext uri="{FF2B5EF4-FFF2-40B4-BE49-F238E27FC236}">
                    <a16:creationId xmlns:a16="http://schemas.microsoft.com/office/drawing/2014/main" id="{3A111601-0755-33E1-4BF6-708AF91E0F9A}"/>
                  </a:ext>
                </a:extLst>
              </p:cNvPr>
              <p:cNvSpPr/>
              <p:nvPr/>
            </p:nvSpPr>
            <p:spPr>
              <a:xfrm rot="213775">
                <a:off x="851069" y="1668452"/>
                <a:ext cx="895058" cy="9879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B6FA2472-1111-E114-90F5-EC07AD242AB2}"/>
                  </a:ext>
                </a:extLst>
              </p:cNvPr>
              <p:cNvSpPr/>
              <p:nvPr/>
            </p:nvSpPr>
            <p:spPr>
              <a:xfrm rot="213775">
                <a:off x="3536462" y="1147608"/>
                <a:ext cx="895058" cy="9879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99291103-A2F5-F852-55CD-08A8C270D296}"/>
                </a:ext>
              </a:extLst>
            </p:cNvPr>
            <p:cNvSpPr/>
            <p:nvPr/>
          </p:nvSpPr>
          <p:spPr>
            <a:xfrm rot="21292403">
              <a:off x="3200139" y="253977"/>
              <a:ext cx="497427" cy="6275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CC97BB29-628D-3E09-62D5-4B129AF703D5}"/>
              </a:ext>
            </a:extLst>
          </p:cNvPr>
          <p:cNvSpPr/>
          <p:nvPr/>
        </p:nvSpPr>
        <p:spPr>
          <a:xfrm>
            <a:off x="1113339" y="2330950"/>
            <a:ext cx="9965322" cy="18158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it-IT" sz="3200" b="1" cap="none" spc="0" dirty="0">
              <a:ln/>
              <a:solidFill>
                <a:srgbClr val="002060"/>
              </a:solidFill>
              <a:effectLst/>
              <a:latin typeface="Amarillo" pitchFamily="2" charset="77"/>
            </a:endParaRPr>
          </a:p>
          <a:p>
            <a:pPr algn="ctr"/>
            <a:r>
              <a:rPr lang="it-IT" sz="8000" b="1" cap="none" spc="0" dirty="0">
                <a:ln/>
                <a:solidFill>
                  <a:srgbClr val="002060"/>
                </a:solidFill>
                <a:effectLst/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Eduardo Apa racconta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99244BB-7EC9-5F29-7EB2-CDCC9AD6E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7E5DD9A-837C-C67F-7C05-C14FFC968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81" t="8891" r="27288" b="40263"/>
          <a:stretch/>
        </p:blipFill>
        <p:spPr>
          <a:xfrm>
            <a:off x="743440" y="487222"/>
            <a:ext cx="1567881" cy="235597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7A8EB88-E8F1-7736-1717-5A85CEB8AE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00" r="2994" b="19847"/>
          <a:stretch/>
        </p:blipFill>
        <p:spPr>
          <a:xfrm>
            <a:off x="5330033" y="4178185"/>
            <a:ext cx="1549821" cy="235597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DAFB078-49A5-36F1-AABE-54E71E27BF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33" r="9276" b="29525"/>
          <a:stretch/>
        </p:blipFill>
        <p:spPr>
          <a:xfrm>
            <a:off x="8774639" y="4146832"/>
            <a:ext cx="1704025" cy="2387323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B79010C-629B-0061-1F59-333645EC14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62" t="6684" r="19398" b="39840"/>
          <a:stretch/>
        </p:blipFill>
        <p:spPr>
          <a:xfrm>
            <a:off x="1864772" y="4130397"/>
            <a:ext cx="1552590" cy="240375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525426B-A46A-7730-52BF-F9FAB53B79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121" t="4751" r="15432" b="27663"/>
          <a:stretch/>
        </p:blipFill>
        <p:spPr>
          <a:xfrm>
            <a:off x="9806901" y="487222"/>
            <a:ext cx="1567881" cy="235597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37DF891-4589-B255-21EB-004003F47002}"/>
              </a:ext>
            </a:extLst>
          </p:cNvPr>
          <p:cNvSpPr txBox="1"/>
          <p:nvPr/>
        </p:nvSpPr>
        <p:spPr>
          <a:xfrm>
            <a:off x="10560421" y="6370778"/>
            <a:ext cx="154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n/>
                <a:solidFill>
                  <a:srgbClr val="00206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Mario Malizia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42D0F42-C4AE-3E3E-8CF2-213134B7F19E}"/>
              </a:ext>
            </a:extLst>
          </p:cNvPr>
          <p:cNvSpPr txBox="1"/>
          <p:nvPr/>
        </p:nvSpPr>
        <p:spPr>
          <a:xfrm>
            <a:off x="1108841" y="307655"/>
            <a:ext cx="9974317" cy="290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it-IT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STORICO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it-IT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0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tudia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ed </a:t>
            </a:r>
            <a:r>
              <a:rPr lang="it-IT" sz="20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Analizza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fatti:</a:t>
            </a:r>
          </a:p>
          <a:p>
            <a:pPr algn="ctr"/>
            <a:endParaRPr lang="it-IT" sz="105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SOCIALI  -  </a:t>
            </a:r>
            <a:r>
              <a:rPr lang="it-IT" sz="20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POLITICI</a:t>
            </a:r>
            <a:r>
              <a:rPr lang="it-IT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it-IT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ECONOMICI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it-IT" sz="1050" b="1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delle </a:t>
            </a:r>
            <a:r>
              <a:rPr lang="it-IT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COMUNITÀ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SOCIETÀ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nel corso del tempo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it-IT" sz="2000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L'attenzione dello STORICO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SI RIVOLGE </a:t>
            </a:r>
            <a:r>
              <a:rPr lang="it-IT" sz="2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MODO ESCLUSIVO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GRANDI EVENTI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 riguarda anche la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RICOSTRUZIONE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ed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ANALISI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della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VITA QUOTIDIANA </a:t>
            </a:r>
          </a:p>
          <a:p>
            <a:pPr algn="ctr"/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2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PERSONE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COMUNITÀ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ISTITUZIONI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6076FF2-8AF0-899F-7BB1-E131333BD00C}"/>
              </a:ext>
            </a:extLst>
          </p:cNvPr>
          <p:cNvSpPr txBox="1"/>
          <p:nvPr/>
        </p:nvSpPr>
        <p:spPr>
          <a:xfrm>
            <a:off x="1114095" y="4935393"/>
            <a:ext cx="99743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NARRATORE</a:t>
            </a:r>
          </a:p>
          <a:p>
            <a:pPr algn="ctr"/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 una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TRASCRIZIONE ARTISTICA 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VICENDE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REALI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it-IT" sz="2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FANTASTICHE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it-IT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generalmente sotto forma di:</a:t>
            </a:r>
          </a:p>
          <a:p>
            <a:pPr algn="ctr"/>
            <a:endParaRPr lang="it-IT" sz="2000" b="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ROMANZO  -  NOVELLA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it-IT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RACCONTO</a:t>
            </a:r>
            <a:endParaRPr lang="it-IT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181E1D1-EB31-5A7B-FB30-02A1DF73A174}"/>
              </a:ext>
            </a:extLst>
          </p:cNvPr>
          <p:cNvGrpSpPr/>
          <p:nvPr/>
        </p:nvGrpSpPr>
        <p:grpSpPr>
          <a:xfrm>
            <a:off x="4910559" y="3137364"/>
            <a:ext cx="2370882" cy="1956767"/>
            <a:chOff x="798517" y="103782"/>
            <a:chExt cx="3731442" cy="3774786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85280B08-C8FD-9D65-B72C-3F6B250AB1FC}"/>
                </a:ext>
              </a:extLst>
            </p:cNvPr>
            <p:cNvGrpSpPr/>
            <p:nvPr/>
          </p:nvGrpSpPr>
          <p:grpSpPr>
            <a:xfrm>
              <a:off x="798517" y="103782"/>
              <a:ext cx="3731442" cy="3774786"/>
              <a:chOff x="851069" y="587257"/>
              <a:chExt cx="3731442" cy="3774786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6C3B6278-6A14-4E1E-431E-DBC921424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081766">
                <a:off x="882870" y="587257"/>
                <a:ext cx="3699641" cy="3774786"/>
              </a:xfrm>
              <a:prstGeom prst="rect">
                <a:avLst/>
              </a:prstGeom>
            </p:spPr>
          </p:pic>
          <p:sp>
            <p:nvSpPr>
              <p:cNvPr id="30" name="Rettangolo con angoli arrotondati 29">
                <a:extLst>
                  <a:ext uri="{FF2B5EF4-FFF2-40B4-BE49-F238E27FC236}">
                    <a16:creationId xmlns:a16="http://schemas.microsoft.com/office/drawing/2014/main" id="{70670AFC-0D34-90AE-0345-862B6E46F674}"/>
                  </a:ext>
                </a:extLst>
              </p:cNvPr>
              <p:cNvSpPr/>
              <p:nvPr/>
            </p:nvSpPr>
            <p:spPr>
              <a:xfrm rot="213775">
                <a:off x="851069" y="1668452"/>
                <a:ext cx="895058" cy="9879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ttangolo con angoli arrotondati 30">
                <a:extLst>
                  <a:ext uri="{FF2B5EF4-FFF2-40B4-BE49-F238E27FC236}">
                    <a16:creationId xmlns:a16="http://schemas.microsoft.com/office/drawing/2014/main" id="{C462ED4A-60D7-8F74-C11A-D453ABDE88AB}"/>
                  </a:ext>
                </a:extLst>
              </p:cNvPr>
              <p:cNvSpPr/>
              <p:nvPr/>
            </p:nvSpPr>
            <p:spPr>
              <a:xfrm rot="213775">
                <a:off x="3536462" y="1147608"/>
                <a:ext cx="895058" cy="9879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523AD806-DFA4-898A-AA75-5E9FD25D83C3}"/>
                </a:ext>
              </a:extLst>
            </p:cNvPr>
            <p:cNvSpPr/>
            <p:nvPr/>
          </p:nvSpPr>
          <p:spPr>
            <a:xfrm rot="21292403">
              <a:off x="3200139" y="253977"/>
              <a:ext cx="497427" cy="6275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22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850901" y="250214"/>
            <a:ext cx="10467986" cy="647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endParaRPr lang="it-I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sembra che la situazione stia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migliorando nei rapporti fra i due cugini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succede qualcosa che fa subito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imbestialire Massa Ciccio: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Sorprende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Carolina e Antonio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parlano vicino alla fontana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della sua fattoria, che era stata interdetta ad Antonio, pur avendone diritto.</a:t>
            </a:r>
          </a:p>
          <a:p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Però, immediatamente riflette e si calma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soprattutto perché si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 di livello superiore nei confronti di Antonio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verso il quale nutre sempre una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bassissima stima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cerca di non dare importanza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all’accaduto.</a:t>
            </a:r>
          </a:p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Pag.81/82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33C13F28-9CE2-6319-C2A1-FD79B4C611FC}"/>
              </a:ext>
            </a:extLst>
          </p:cNvPr>
          <p:cNvSpPr/>
          <p:nvPr/>
        </p:nvSpPr>
        <p:spPr>
          <a:xfrm>
            <a:off x="368617" y="250214"/>
            <a:ext cx="650886" cy="6536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4000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850901" y="224814"/>
            <a:ext cx="1046798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Qualche giorno dopo si accorge di una Pietra di Sale in cucina, </a:t>
            </a:r>
            <a:r>
              <a:rPr lang="it-IT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lui non acquistata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 chiede a Carolina come l’ha avuta. Lei risponde che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gliel’ha prestata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Mass’Antonio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Immaginate il putiferio!!! La gelosia esplode ma Carolina lo guarda solo con atteggiamento pietoso e continua a lavorare.                                                             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Pag. 82/83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un po’ non succede altro, ma un giorno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scoppia un forte e improvviso temporale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Ciccio torna alla masseria tutto bagnato. Entra e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 davanti al focolare una sedia con una giacca messa ad asciugare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Riconosce che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è sua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chiede alla moglie di chi è.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risponde che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di Antonio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quale era stato colto dal temporale e lei l’aveva fatto entrare per asciugarsi; l’aveva fatto mettere a letto e messo i vestiti ad asciugare vicino al fuoco.                                       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84/85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6065889C-F54E-10CE-9D62-0D4D77026DAF}"/>
              </a:ext>
            </a:extLst>
          </p:cNvPr>
          <p:cNvSpPr/>
          <p:nvPr/>
        </p:nvSpPr>
        <p:spPr>
          <a:xfrm>
            <a:off x="368617" y="250214"/>
            <a:ext cx="650886" cy="6536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335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850901" y="440714"/>
            <a:ext cx="1046798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Ciccio,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infuriato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imbraccia il fucile e grida frasi violente. Antonio sente le urla,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alza dal letto in  mutande e si avvicina al camino,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pronto ad essere sacrificato. </a:t>
            </a:r>
          </a:p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Carolina gli si pone davanti per evitare che il marito gli spari e così Antonio,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mortificato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 avvia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sotto la tempesta mezzo nudo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torna alla sua masseria, forse anche con la certezza di essere raggiunto da una fucilata.</a:t>
            </a:r>
          </a:p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Pag. 85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BE78218B-BBD1-DAB6-84C1-CF735140AFAC}"/>
              </a:ext>
            </a:extLst>
          </p:cNvPr>
          <p:cNvSpPr/>
          <p:nvPr/>
        </p:nvSpPr>
        <p:spPr>
          <a:xfrm>
            <a:off x="368617" y="250214"/>
            <a:ext cx="650886" cy="6536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5449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850901" y="440714"/>
            <a:ext cx="1046798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Ciccio,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vedendo l’atteggiamento della moglie e capendo che ormai non aveva più alcuna stima da parte di lei perché delusa dalle continue prepotenze e gelosie e mortificata nella sua dignità di donna,</a:t>
            </a:r>
          </a:p>
          <a:p>
            <a:endParaRPr lang="it-IT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 di peso su una sedia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abbandona a terra,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sconfitto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suo fucile, da sempre lo strumento con il quale dimostrava </a:t>
            </a: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sua arroganza e la sua forza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Pag. 85</a:t>
            </a:r>
            <a:endParaRPr lang="it-IT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C26E371-F08B-92A0-0FD2-3E3CCC70D5ED}"/>
              </a:ext>
            </a:extLst>
          </p:cNvPr>
          <p:cNvSpPr/>
          <p:nvPr/>
        </p:nvSpPr>
        <p:spPr>
          <a:xfrm>
            <a:off x="368617" y="250214"/>
            <a:ext cx="650886" cy="6536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/>
              <a:t>13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6052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ATRO ANTICO PER BUOI di inizio 900 EUR 500,00 - PicClick IT">
            <a:extLst>
              <a:ext uri="{FF2B5EF4-FFF2-40B4-BE49-F238E27FC236}">
                <a16:creationId xmlns:a16="http://schemas.microsoft.com/office/drawing/2014/main" id="{A5081845-1830-A491-68E0-15CD2DE9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71" y="616649"/>
            <a:ext cx="5567457" cy="26967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2018B90-A79B-298A-5B71-419F0FE69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0" r="2994" b="19847"/>
          <a:stretch/>
        </p:blipFill>
        <p:spPr>
          <a:xfrm>
            <a:off x="682536" y="540448"/>
            <a:ext cx="1101354" cy="167423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56E738-BA17-D092-12F1-C87120E701AE}"/>
              </a:ext>
            </a:extLst>
          </p:cNvPr>
          <p:cNvSpPr txBox="1"/>
          <p:nvPr/>
        </p:nvSpPr>
        <p:spPr>
          <a:xfrm>
            <a:off x="872359" y="3781715"/>
            <a:ext cx="10447282" cy="19697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Conversiamo sul Racconto </a:t>
            </a:r>
            <a:r>
              <a:rPr lang="it-IT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PRESTITO</a:t>
            </a:r>
          </a:p>
          <a:p>
            <a:pPr algn="ctr"/>
            <a:r>
              <a:rPr lang="it-IT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tratto da </a:t>
            </a:r>
            <a:r>
              <a:rPr lang="it-IT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Racconti dell’Apollinara</a:t>
            </a:r>
          </a:p>
          <a:p>
            <a:pPr algn="ctr"/>
            <a:endParaRPr lang="it-IT" sz="1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(alla scoperta delle </a:t>
            </a:r>
            <a:r>
              <a:rPr 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Narrativa</a:t>
            </a:r>
            <a:r>
              <a:rPr 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Apa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4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glior Agriturismo a Terranova da Sibari: Indirizzo e Orari">
            <a:extLst>
              <a:ext uri="{FF2B5EF4-FFF2-40B4-BE49-F238E27FC236}">
                <a16:creationId xmlns:a16="http://schemas.microsoft.com/office/drawing/2014/main" id="{F5385F6C-ADCF-D843-0B37-387030F1B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29" y="496781"/>
            <a:ext cx="3913342" cy="2936624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tadina | Vogue Italia">
            <a:extLst>
              <a:ext uri="{FF2B5EF4-FFF2-40B4-BE49-F238E27FC236}">
                <a16:creationId xmlns:a16="http://schemas.microsoft.com/office/drawing/2014/main" id="{0A2EBA1F-008F-BFF0-6EA3-92542118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54165"/>
            <a:ext cx="2628900" cy="161778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 contadino cerca moglie | I PROTAGONISTI | Dario e la sua pace interiore  - YouTube">
            <a:extLst>
              <a:ext uri="{FF2B5EF4-FFF2-40B4-BE49-F238E27FC236}">
                <a16:creationId xmlns:a16="http://schemas.microsoft.com/office/drawing/2014/main" id="{3A54057B-9B14-F909-BC82-9DD4C546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36959"/>
            <a:ext cx="2628900" cy="161778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EAD5FE-D461-C697-3F8E-32EFD2921828}"/>
              </a:ext>
            </a:extLst>
          </p:cNvPr>
          <p:cNvSpPr txBox="1"/>
          <p:nvPr/>
        </p:nvSpPr>
        <p:spPr>
          <a:xfrm>
            <a:off x="1155700" y="2089155"/>
            <a:ext cx="199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Massa’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Ciccio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CCD91C-E9A0-B51B-0F38-4C5030C93A33}"/>
              </a:ext>
            </a:extLst>
          </p:cNvPr>
          <p:cNvSpPr txBox="1"/>
          <p:nvPr/>
        </p:nvSpPr>
        <p:spPr>
          <a:xfrm>
            <a:off x="1168400" y="6254755"/>
            <a:ext cx="199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Massa’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F956A9-DB2B-F6A3-3121-F289BDE466F0}"/>
              </a:ext>
            </a:extLst>
          </p:cNvPr>
          <p:cNvSpPr txBox="1"/>
          <p:nvPr/>
        </p:nvSpPr>
        <p:spPr>
          <a:xfrm>
            <a:off x="673100" y="4146554"/>
            <a:ext cx="291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Carolina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moglie di M.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Ciccio</a:t>
            </a:r>
          </a:p>
        </p:txBody>
      </p:sp>
      <p:pic>
        <p:nvPicPr>
          <p:cNvPr id="1034" name="Picture 10" descr="Cane felice: 10 cose che rendono i cani sereni | PG Magazine">
            <a:extLst>
              <a:ext uri="{FF2B5EF4-FFF2-40B4-BE49-F238E27FC236}">
                <a16:creationId xmlns:a16="http://schemas.microsoft.com/office/drawing/2014/main" id="{BADB410F-B172-7A84-1AB5-80FB0E7E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87" y="496781"/>
            <a:ext cx="2608213" cy="1592374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6CD5BD-4471-68D1-C9AD-1832B62DBC63}"/>
              </a:ext>
            </a:extLst>
          </p:cNvPr>
          <p:cNvSpPr txBox="1"/>
          <p:nvPr/>
        </p:nvSpPr>
        <p:spPr>
          <a:xfrm>
            <a:off x="8707487" y="2065232"/>
            <a:ext cx="270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Massa’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</a:t>
            </a:r>
          </a:p>
        </p:txBody>
      </p:sp>
      <p:pic>
        <p:nvPicPr>
          <p:cNvPr id="8" name="Picture 2" descr="ARATRO ANTICO PER BUOI di inizio 900 EUR 500,00 - PicClick IT">
            <a:extLst>
              <a:ext uri="{FF2B5EF4-FFF2-40B4-BE49-F238E27FC236}">
                <a16:creationId xmlns:a16="http://schemas.microsoft.com/office/drawing/2014/main" id="{96508A01-378D-CA3B-F45F-F87B7FC6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87" y="2528765"/>
            <a:ext cx="2671713" cy="1592373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3DFEAC-CAF0-CE2E-32AF-CE4CD93A51D7}"/>
              </a:ext>
            </a:extLst>
          </p:cNvPr>
          <p:cNvSpPr txBox="1"/>
          <p:nvPr/>
        </p:nvSpPr>
        <p:spPr>
          <a:xfrm>
            <a:off x="8682087" y="4108449"/>
            <a:ext cx="270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Erpice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Massa’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EB249A-0AE2-321E-60B1-DDCAE4E64BCA}"/>
              </a:ext>
            </a:extLst>
          </p:cNvPr>
          <p:cNvSpPr txBox="1"/>
          <p:nvPr/>
        </p:nvSpPr>
        <p:spPr>
          <a:xfrm>
            <a:off x="8732887" y="6242482"/>
            <a:ext cx="270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Vestiti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Massa’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45887B-99E0-5A6A-DF82-C389424538B6}"/>
              </a:ext>
            </a:extLst>
          </p:cNvPr>
          <p:cNvSpPr txBox="1"/>
          <p:nvPr/>
        </p:nvSpPr>
        <p:spPr>
          <a:xfrm>
            <a:off x="4804954" y="6254743"/>
            <a:ext cx="26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Fontana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Massa’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Ciccio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4B74CBD-2145-96F9-AF19-A21BE3F5A866}"/>
              </a:ext>
            </a:extLst>
          </p:cNvPr>
          <p:cNvGrpSpPr/>
          <p:nvPr/>
        </p:nvGrpSpPr>
        <p:grpSpPr>
          <a:xfrm>
            <a:off x="4804954" y="4636959"/>
            <a:ext cx="2603862" cy="1617784"/>
            <a:chOff x="4804954" y="4636959"/>
            <a:chExt cx="2603862" cy="1617784"/>
          </a:xfrm>
        </p:grpSpPr>
        <p:pic>
          <p:nvPicPr>
            <p:cNvPr id="1040" name="Picture 16" descr="Toritto - Fontana antica di campagna">
              <a:extLst>
                <a:ext uri="{FF2B5EF4-FFF2-40B4-BE49-F238E27FC236}">
                  <a16:creationId xmlns:a16="http://schemas.microsoft.com/office/drawing/2014/main" id="{B6D7FC05-913D-DE45-5192-5001E98C3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954" y="4636959"/>
              <a:ext cx="2603862" cy="1617784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ontadina | Vogue Italia">
              <a:extLst>
                <a:ext uri="{FF2B5EF4-FFF2-40B4-BE49-F238E27FC236}">
                  <a16:creationId xmlns:a16="http://schemas.microsoft.com/office/drawing/2014/main" id="{F4917C5E-362D-D0A1-2B62-53585E128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69756" r="966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6"/>
            <a:stretch/>
          </p:blipFill>
          <p:spPr bwMode="auto">
            <a:xfrm>
              <a:off x="5036823" y="4729351"/>
              <a:ext cx="537747" cy="98476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Il contadino cerca moglie | I PROTAGONISTI | Dario e la sua pace interiore  - YouTube">
              <a:extLst>
                <a:ext uri="{FF2B5EF4-FFF2-40B4-BE49-F238E27FC236}">
                  <a16:creationId xmlns:a16="http://schemas.microsoft.com/office/drawing/2014/main" id="{9937EF79-D7C0-12F3-5D74-72DB36DB22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51" r="24065"/>
            <a:stretch/>
          </p:blipFill>
          <p:spPr bwMode="auto">
            <a:xfrm>
              <a:off x="6030685" y="4808541"/>
              <a:ext cx="330201" cy="63731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4" name="Picture 20" descr="Il contadino appoggiato su di un cancello in legno in possesso di un fucile  rotto Foto stock - Alamy">
            <a:extLst>
              <a:ext uri="{FF2B5EF4-FFF2-40B4-BE49-F238E27FC236}">
                <a16:creationId xmlns:a16="http://schemas.microsoft.com/office/drawing/2014/main" id="{E2F3B58D-D472-421C-3E2A-91AAD4D06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1" b="25238"/>
          <a:stretch/>
        </p:blipFill>
        <p:spPr bwMode="auto">
          <a:xfrm>
            <a:off x="838200" y="496781"/>
            <a:ext cx="2608212" cy="1607669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ilo Spinato | Mario Avagliano Sito Ufficiale">
            <a:extLst>
              <a:ext uri="{FF2B5EF4-FFF2-40B4-BE49-F238E27FC236}">
                <a16:creationId xmlns:a16="http://schemas.microsoft.com/office/drawing/2014/main" id="{4296E87C-32F8-B804-2B9B-44C87F81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1977134"/>
            <a:ext cx="1358900" cy="35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362F2AA8-31A1-7564-D126-983C93B59138}"/>
              </a:ext>
            </a:extLst>
          </p:cNvPr>
          <p:cNvGrpSpPr/>
          <p:nvPr/>
        </p:nvGrpSpPr>
        <p:grpSpPr>
          <a:xfrm>
            <a:off x="8749939" y="4675059"/>
            <a:ext cx="2624907" cy="1582324"/>
            <a:chOff x="8749939" y="4675059"/>
            <a:chExt cx="2624907" cy="1582324"/>
          </a:xfrm>
        </p:grpSpPr>
        <p:pic>
          <p:nvPicPr>
            <p:cNvPr id="1036" name="Picture 12" descr="Camino – Montecorriere Montecosaro">
              <a:extLst>
                <a:ext uri="{FF2B5EF4-FFF2-40B4-BE49-F238E27FC236}">
                  <a16:creationId xmlns:a16="http://schemas.microsoft.com/office/drawing/2014/main" id="{E6ECA436-5F29-B460-7539-66557B273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9939" y="4675059"/>
              <a:ext cx="2624907" cy="1582324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 Per uomo Giacca invernale Giacca da camicia Cappotto invernale Giacca in sherpa Giacca di flanella Caldo Informale Giacca Capispalla A quadri Blu marino scuro Marrone">
              <a:extLst>
                <a:ext uri="{FF2B5EF4-FFF2-40B4-BE49-F238E27FC236}">
                  <a16:creationId xmlns:a16="http://schemas.microsoft.com/office/drawing/2014/main" id="{3DE3E9D8-35BE-8369-5B3F-79B20C0C7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1593" y="5482744"/>
              <a:ext cx="527128" cy="52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CFD3768D-989F-D9C1-6449-829302624B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1" t="4279" r="25188" b="10125"/>
            <a:stretch/>
          </p:blipFill>
          <p:spPr bwMode="auto">
            <a:xfrm>
              <a:off x="10545221" y="5095202"/>
              <a:ext cx="430819" cy="1055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F1F184F-EC70-218C-1BF2-704784DCBD24}"/>
              </a:ext>
            </a:extLst>
          </p:cNvPr>
          <p:cNvSpPr txBox="1"/>
          <p:nvPr/>
        </p:nvSpPr>
        <p:spPr>
          <a:xfrm>
            <a:off x="4160015" y="3438949"/>
            <a:ext cx="389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Fattorie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Mass’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Ciccio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Mass’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983943" y="250214"/>
            <a:ext cx="1024604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pPr algn="ctr"/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Massa’ Ciccio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Massa’Antonio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sono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proprietari limitrofi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due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Masserie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derivate da una più grande, ereditata dal nonno di entrambi.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Ciccio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 prepotente e sicura di sé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 in modo di avere la parte migliore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corrompendo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tecnici agrari e gli avvocati.</a:t>
            </a:r>
          </a:p>
          <a:p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 pacata e timida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subisce passivamente le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angherie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cugino 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prende la parte meno importante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senza difendere i suoi interessi, calpestati dal cugino. 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Pag. 77 </a:t>
            </a:r>
            <a:endParaRPr lang="it-I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AE169F6-5FB2-0BFD-E4E5-7F5D8EF5BE97}"/>
              </a:ext>
            </a:extLst>
          </p:cNvPr>
          <p:cNvSpPr/>
          <p:nvPr/>
        </p:nvSpPr>
        <p:spPr>
          <a:xfrm>
            <a:off x="567559" y="451945"/>
            <a:ext cx="504496" cy="4309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696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983943" y="250214"/>
            <a:ext cx="1024604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pPr algn="ctr"/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Massa’Antonio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tempo prima, aveva tentato di chiedere la mano di </a:t>
            </a:r>
            <a:r>
              <a:rPr lang="it-IT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Carolina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 il cugino,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alto, prestante, sicuro di sé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convinto che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Carolina meritasse di meglio (</a:t>
            </a:r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cioè lui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fa subito avanti e sposa la ragazza, sicuramente fra le più interessanti del paese.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povero Antonio,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bassino e gracile, insicuro e timido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subisce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l’affronto, ma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reagisce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lang="it-IT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mortificato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 ritira e non cercherà mai più un’altra donna.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Pagg. 77/78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endParaRPr lang="it-I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8303CA9-6014-D9D7-79C2-F1FC089DAB29}"/>
              </a:ext>
            </a:extLst>
          </p:cNvPr>
          <p:cNvSpPr/>
          <p:nvPr/>
        </p:nvSpPr>
        <p:spPr>
          <a:xfrm>
            <a:off x="479447" y="575347"/>
            <a:ext cx="504496" cy="4309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836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983943" y="250214"/>
            <a:ext cx="1024604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pPr algn="ctr"/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Anche nella conduzione delle masserie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Massa’ Ciccio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senza alcun motivo, fa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continui dispetti e soprusi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cugino, il quale </a:t>
            </a:r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reagisce mai e subisce passivamente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ogni prepotenza.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giorno il suo </a:t>
            </a:r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penetra nel pollaio di 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Massa’Ciccio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che si accorge di ciò che sta accadendo (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pensava ci fosse una volpe nel pollaio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imbraccia il fucile e quando si avvede che è il cane del cugino gli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spara ugualmente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senza pietà, e lo uccide, pur sapendo che è l’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unico essere vivente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il quale il </a:t>
            </a:r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povero Antonio trascorreva le sue serate di noia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Pag. 75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FE9D3841-2359-74D4-3AC4-67218D5A3DE3}"/>
              </a:ext>
            </a:extLst>
          </p:cNvPr>
          <p:cNvSpPr/>
          <p:nvPr/>
        </p:nvSpPr>
        <p:spPr>
          <a:xfrm>
            <a:off x="479447" y="483476"/>
            <a:ext cx="504496" cy="4309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720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983943" y="250214"/>
            <a:ext cx="1024604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pPr algn="ctr"/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Carolina, sentendo lo sparo, accorre e quando si rende conto di ciò che era successo, rimprovera il marito, il quale non avrebbe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immaginato che la moglie potesse non essere d’accordo con lui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si arrabbia con lei che, invece, se ne torna in casa con un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atteggiamento commiserevole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la cattiva e violenta azione del marito.</a:t>
            </a:r>
          </a:p>
          <a:p>
            <a:endParaRPr lang="it-IT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Anche Antonio, accorso vicino al filo spinato che divideva le masserie,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guarda il suo cane morto e con grande dolore si allontana dicendo solo che era morto un pezzo del suo cuore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Pag. 76</a:t>
            </a:r>
            <a:endParaRPr lang="it-I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CC762E5-840E-EA8B-A439-6229F88B0B1B}"/>
              </a:ext>
            </a:extLst>
          </p:cNvPr>
          <p:cNvSpPr/>
          <p:nvPr/>
        </p:nvSpPr>
        <p:spPr>
          <a:xfrm>
            <a:off x="479447" y="483476"/>
            <a:ext cx="504496" cy="4309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190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850901" y="250214"/>
            <a:ext cx="1046798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Carolina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delusa dal comportamento di Ciccio e glielo fa percepire con il suo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atteggiamento di distanza e con qualche frecciatina velenosa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detta sempre con grande garbo.                                                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Pagg. 76/77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Ciccio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rompere quell’atmosfera tesa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dice che il giorno dopo se non si fosse rotto il suo erpice avrebbe potuto anche seminare, considerate le condizioni climatiche.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Allora Carolina gli consiglia di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chiederlo in prestito ad Antonio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anche con tutte le angherie subite ed il cane ucciso, glielo avrebbe sicuramente dato perché lui è buono d’animo e non conosce la vendetta.</a:t>
            </a:r>
          </a:p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Pag. 79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C211235-00A2-DB80-53E0-C56197D4011B}"/>
              </a:ext>
            </a:extLst>
          </p:cNvPr>
          <p:cNvSpPr/>
          <p:nvPr/>
        </p:nvSpPr>
        <p:spPr>
          <a:xfrm>
            <a:off x="462456" y="515007"/>
            <a:ext cx="504496" cy="4309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061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95087C-C2C3-61F9-D8E5-2650AE8E8B0B}"/>
              </a:ext>
            </a:extLst>
          </p:cNvPr>
          <p:cNvSpPr txBox="1"/>
          <p:nvPr/>
        </p:nvSpPr>
        <p:spPr>
          <a:xfrm>
            <a:off x="850901" y="250214"/>
            <a:ext cx="1046798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del Racconto</a:t>
            </a: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Ciccio, prima si arrabbia con la moglie per quella proposta inaccettabile, ma poi ci ripensa e,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convinto che Antonio gli dirà di NO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e, quindi potrà </a:t>
            </a:r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ribadire alla moglie che si sbaglia sul suo conto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 a chiedere l’erpice ad Antonio, che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dice di si e che può prenderselo la mattina successiva.</a:t>
            </a:r>
          </a:p>
          <a:p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Ciccio torna a casa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incredulo e confuso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tanta bontà, ma anche con la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considerazione che Antonio è proprio una nullità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Però il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tarlo nella testa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forse lui è troppo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disumano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comincia a farsi strada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anche se cerca subito di scacciare questo pensiero.                                                           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Pag. 80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14B70509-4777-C9E9-CF4E-950E7E0767D3}"/>
              </a:ext>
            </a:extLst>
          </p:cNvPr>
          <p:cNvSpPr/>
          <p:nvPr/>
        </p:nvSpPr>
        <p:spPr>
          <a:xfrm>
            <a:off x="493987" y="451945"/>
            <a:ext cx="504496" cy="4309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1581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1158</Words>
  <Application>Microsoft Macintosh PowerPoint</Application>
  <PresentationFormat>Widescreen</PresentationFormat>
  <Paragraphs>99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Brush Script MT</vt:lpstr>
      <vt:lpstr>Amarillo</vt:lpstr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47</cp:revision>
  <dcterms:created xsi:type="dcterms:W3CDTF">2023-03-17T14:58:56Z</dcterms:created>
  <dcterms:modified xsi:type="dcterms:W3CDTF">2023-03-29T20:57:50Z</dcterms:modified>
</cp:coreProperties>
</file>